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Sorts Mill Goudy"/>
      <p:regular r:id="rId28"/>
      <p: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hHrFclE5BRNXrQy4j4eITxDgnd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SortsMillGoudy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rtsMillGoud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cd262af9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cd262af9f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d262af9f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cd262af9fd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d2bdac8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cd2bdac8b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cd262af9fd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cd262af9f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d262af9f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cd262af9fd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cd2bdac8b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cd2bdac8ba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cd2bdac8b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cd2bdac8b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cd415d980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cd415d9802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cd415d980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cd415d98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cd262af9fd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cd262af9f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1a844e7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81a844e7e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1a844e7e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1a844e7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1a844e7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81a844e7ea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1a844e7e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81a844e7ea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1a844e7e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81a844e7ea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1a844e7e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81a844e7ea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4456113" y="31750"/>
            <a:ext cx="0" cy="1588"/>
          </a:xfrm>
          <a:custGeom>
            <a:rect b="b" l="l" r="r" t="t"/>
            <a:pathLst>
              <a:path extrusionOk="0" h="2" w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cap="flat" cmpd="sng" w="9525">
            <a:solidFill>
              <a:srgbClr val="30466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" name="Google Shape;16;p7"/>
          <p:cNvSpPr txBox="1"/>
          <p:nvPr>
            <p:ph type="ctrTitle"/>
          </p:nvPr>
        </p:nvSpPr>
        <p:spPr>
          <a:xfrm>
            <a:off x="855388" y="863068"/>
            <a:ext cx="6007691" cy="4985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Meiryo"/>
              <a:buNone/>
              <a:defRPr b="0" sz="6000" cap="none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8197352" y="863068"/>
            <a:ext cx="3351729" cy="5120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b="0" sz="2400" cap="none">
                <a:solidFill>
                  <a:srgbClr val="262626"/>
                </a:solidFill>
              </a:defRPr>
            </a:lvl1pPr>
            <a:lvl2pPr lvl="1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sz="1600"/>
            </a:lvl6pPr>
            <a:lvl7pPr lvl="6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sz="1600"/>
            </a:lvl7pPr>
            <a:lvl8pPr lvl="7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sz="1600"/>
            </a:lvl8pPr>
            <a:lvl9pPr lvl="8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" name="Google Shape;19;p7"/>
          <p:cNvSpPr txBox="1"/>
          <p:nvPr>
            <p:ph idx="10" type="dt"/>
          </p:nvPr>
        </p:nvSpPr>
        <p:spPr>
          <a:xfrm>
            <a:off x="8197353" y="6309360"/>
            <a:ext cx="215113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1" type="ftr"/>
          </p:nvPr>
        </p:nvSpPr>
        <p:spPr>
          <a:xfrm>
            <a:off x="855388" y="6309360"/>
            <a:ext cx="600769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 rot="5400000">
            <a:off x="5864129" y="217655"/>
            <a:ext cx="5197497" cy="61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 rot="5400000">
            <a:off x="7393812" y="2391190"/>
            <a:ext cx="5339932" cy="1571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 rot="5400000">
            <a:off x="3252190" y="205883"/>
            <a:ext cx="5322596" cy="5959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0" type="dt"/>
          </p:nvPr>
        </p:nvSpPr>
        <p:spPr>
          <a:xfrm>
            <a:off x="9277965" y="6296615"/>
            <a:ext cx="25059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1" type="ftr"/>
          </p:nvPr>
        </p:nvSpPr>
        <p:spPr>
          <a:xfrm>
            <a:off x="2933699" y="6296615"/>
            <a:ext cx="5959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 rot="5400000">
            <a:off x="8734643" y="2853201"/>
            <a:ext cx="5383267" cy="6042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algn="l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algn="l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algn="l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algn="l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algn="l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algn="l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algn="l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algn="l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17" title="Rule Line"/>
          <p:cNvCxnSpPr/>
          <p:nvPr/>
        </p:nvCxnSpPr>
        <p:spPr>
          <a:xfrm>
            <a:off x="9111582" y="571502"/>
            <a:ext cx="0" cy="5275467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" type="body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795316" y="1406284"/>
            <a:ext cx="10593694" cy="25978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Meiryo"/>
              <a:buNone/>
              <a:defRPr sz="4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2818312" y="4527856"/>
            <a:ext cx="6559018" cy="1570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0"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9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9"/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376670" y="705114"/>
            <a:ext cx="6172412" cy="24038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376670" y="3749040"/>
            <a:ext cx="6172411" cy="234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0"/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5376667" y="658999"/>
            <a:ext cx="616642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1"/>
          <p:cNvSpPr txBox="1"/>
          <p:nvPr>
            <p:ph idx="2" type="body"/>
          </p:nvPr>
        </p:nvSpPr>
        <p:spPr>
          <a:xfrm>
            <a:off x="5376668" y="1116199"/>
            <a:ext cx="6166422" cy="2062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3" type="body"/>
          </p:nvPr>
        </p:nvSpPr>
        <p:spPr>
          <a:xfrm>
            <a:off x="5376668" y="3623098"/>
            <a:ext cx="6166421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99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1"/>
          <p:cNvSpPr txBox="1"/>
          <p:nvPr>
            <p:ph idx="4" type="body"/>
          </p:nvPr>
        </p:nvSpPr>
        <p:spPr>
          <a:xfrm>
            <a:off x="5376670" y="4102370"/>
            <a:ext cx="6166419" cy="2066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1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8753015" y="640079"/>
            <a:ext cx="2796066" cy="25517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38818" y="640078"/>
            <a:ext cx="6969693" cy="5455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indent="-3302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Char char="–"/>
              <a:defRPr sz="1600"/>
            </a:lvl3pPr>
            <a:lvl4pPr indent="-3175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5pPr>
            <a:lvl6pPr indent="-3175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Char char="–"/>
              <a:defRPr sz="1400"/>
            </a:lvl6pPr>
            <a:lvl7pPr indent="-3175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Char char="–"/>
              <a:defRPr sz="1400"/>
            </a:lvl7pPr>
            <a:lvl8pPr indent="-3175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Char char="–"/>
              <a:defRPr sz="1400"/>
            </a:lvl8pPr>
            <a:lvl9pPr indent="-3175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Char char="–"/>
              <a:defRPr sz="1400"/>
            </a:lvl9pPr>
          </a:lstStyle>
          <a:p/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8753015" y="3223803"/>
            <a:ext cx="2796066" cy="2872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4"/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8753015" y="6309360"/>
            <a:ext cx="173420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638818" y="6309360"/>
            <a:ext cx="699386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8834996" y="640079"/>
            <a:ext cx="2714085" cy="26959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/>
          <p:nvPr>
            <p:ph idx="2" type="pic"/>
          </p:nvPr>
        </p:nvSpPr>
        <p:spPr>
          <a:xfrm>
            <a:off x="0" y="0"/>
            <a:ext cx="8248592" cy="6857999"/>
          </a:xfrm>
          <a:prstGeom prst="rect">
            <a:avLst/>
          </a:prstGeom>
          <a:solidFill>
            <a:srgbClr val="D2D6D2"/>
          </a:solidFill>
          <a:ln>
            <a:noFill/>
          </a:ln>
        </p:spPr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8834996" y="3429000"/>
            <a:ext cx="2714085" cy="25080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5"/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8834997" y="6309360"/>
            <a:ext cx="1645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>
            <a:off x="64008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" name="Google Shape;7;p6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  <a:defRPr b="1" i="0" sz="3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6"/>
          <p:cNvSpPr txBox="1"/>
          <p:nvPr>
            <p:ph idx="1" type="body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rbel"/>
              <a:buNone/>
              <a:defRPr b="1" i="0" sz="18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228600" lvl="1" marL="9144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rbel"/>
              <a:buNone/>
              <a:defRPr b="0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17500" lvl="2" marL="13716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317500" lvl="3" marL="18288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317500" lvl="4" marL="22860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317500" lvl="5" marL="27432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657C95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-317500" lvl="6" marL="32004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657C95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-317500" lvl="7" marL="36576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657C95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-317500" lvl="8" marL="41148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657C95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" name="Google Shape;12;p6"/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3.jpg"/><Relationship Id="rId5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Ybs2gCUa77cEXjN4lFJlJ7BtFHJLMtxv/view" TargetMode="External"/><Relationship Id="rId4" Type="http://schemas.openxmlformats.org/officeDocument/2006/relationships/image" Target="../media/image10.jpg"/><Relationship Id="rId5" Type="http://schemas.openxmlformats.org/officeDocument/2006/relationships/hyperlink" Target="http://drive.google.com/file/d/1VQAnFqFswWGcdUE9btWKrU4S7t3w-BHg/view" TargetMode="External"/><Relationship Id="rId6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jp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7620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7550904" y="-4078"/>
            <a:ext cx="4641096" cy="10565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AI, Machine Learning, Deep Learning, and Computer Vision" id="99" name="Google Shape;99;p1"/>
          <p:cNvPicPr preferRelativeResize="0"/>
          <p:nvPr/>
        </p:nvPicPr>
        <p:blipFill rotWithShape="1">
          <a:blip r:embed="rId3">
            <a:alphaModFix/>
          </a:blip>
          <a:srcRect b="2" l="0" r="2158" t="0"/>
          <a:stretch/>
        </p:blipFill>
        <p:spPr>
          <a:xfrm>
            <a:off x="20" y="1074544"/>
            <a:ext cx="7573364" cy="5069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1525" y="1031500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7585467" y="1095508"/>
            <a:ext cx="4606533" cy="501689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2" name="Google Shape;102;p1"/>
          <p:cNvSpPr txBox="1"/>
          <p:nvPr>
            <p:ph type="ctrTitle"/>
          </p:nvPr>
        </p:nvSpPr>
        <p:spPr>
          <a:xfrm>
            <a:off x="7973503" y="1709530"/>
            <a:ext cx="3754671" cy="25285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b="0" i="0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TENNIS TRAINING PREDICTION BASED ON COMPUTER VISION AND MACHINE LEARNING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03" name="Google Shape;103;p1"/>
          <p:cNvSpPr txBox="1"/>
          <p:nvPr>
            <p:ph idx="1" type="subTitle"/>
          </p:nvPr>
        </p:nvSpPr>
        <p:spPr>
          <a:xfrm>
            <a:off x="7976915" y="4238046"/>
            <a:ext cx="3751260" cy="174140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Jon Ander Medina López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Amaia Pikatza Huerga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0" y="6144405"/>
            <a:ext cx="7534656" cy="734559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cd262af9fd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0" name="Google Shape;200;g1cd262af9fd_0_0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1" name="Google Shape;201;g1cd262af9fd_0_0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2" name="Google Shape;202;g1cd262af9fd_0_0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Generación dataset</a:t>
            </a:r>
            <a:endParaRPr/>
          </a:p>
        </p:txBody>
      </p:sp>
      <p:sp>
        <p:nvSpPr>
          <p:cNvPr id="203" name="Google Shape;203;g1cd262af9fd_0_0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4" name="Google Shape;204;g1cd262af9fd_0_0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5" name="Google Shape;205;g1cd262af9fd_0_0"/>
          <p:cNvSpPr txBox="1"/>
          <p:nvPr>
            <p:ph idx="1" type="body"/>
          </p:nvPr>
        </p:nvSpPr>
        <p:spPr>
          <a:xfrm>
            <a:off x="1535371" y="2702257"/>
            <a:ext cx="99357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Generación de un script en python que utiliza MediaPipe para obtención de la pose del jugador.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¿Que guardamos?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Char char="-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Ángulos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de los hombros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Char char="-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Ángulos de los codos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Char char="-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Ángulos de la cadera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Char char="-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Ángulos de las rodillas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Char char="-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Posición horizontal de la nariz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06" name="Google Shape;206;g1cd262af9f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376" y="3300550"/>
            <a:ext cx="5025699" cy="282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g1cd262af9fd_0_0"/>
          <p:cNvGrpSpPr/>
          <p:nvPr/>
        </p:nvGrpSpPr>
        <p:grpSpPr>
          <a:xfrm>
            <a:off x="6445388" y="3300550"/>
            <a:ext cx="5025676" cy="2828001"/>
            <a:chOff x="6445375" y="3300550"/>
            <a:chExt cx="5025676" cy="2828001"/>
          </a:xfrm>
        </p:grpSpPr>
        <p:pic>
          <p:nvPicPr>
            <p:cNvPr id="208" name="Google Shape;208;g1cd262af9fd_0_0"/>
            <p:cNvPicPr preferRelativeResize="0"/>
            <p:nvPr/>
          </p:nvPicPr>
          <p:blipFill rotWithShape="1">
            <a:blip r:embed="rId3">
              <a:alphaModFix/>
            </a:blip>
            <a:srcRect b="37215" l="23409" r="45665" t="31859"/>
            <a:stretch/>
          </p:blipFill>
          <p:spPr>
            <a:xfrm>
              <a:off x="6445375" y="3300550"/>
              <a:ext cx="5025676" cy="2828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g1cd262af9fd_0_0"/>
            <p:cNvSpPr/>
            <p:nvPr/>
          </p:nvSpPr>
          <p:spPr>
            <a:xfrm rot="-3147222">
              <a:off x="8802834" y="4262598"/>
              <a:ext cx="188053" cy="174371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g1cd262af9fd_0_0"/>
            <p:cNvSpPr/>
            <p:nvPr/>
          </p:nvSpPr>
          <p:spPr>
            <a:xfrm rot="7449815">
              <a:off x="8651607" y="4145322"/>
              <a:ext cx="130886" cy="141702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1cd262af9fd_0_0"/>
            <p:cNvSpPr/>
            <p:nvPr/>
          </p:nvSpPr>
          <p:spPr>
            <a:xfrm rot="2700000">
              <a:off x="8347779" y="4659753"/>
              <a:ext cx="285954" cy="255407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1cd262af9fd_0_0"/>
            <p:cNvSpPr/>
            <p:nvPr/>
          </p:nvSpPr>
          <p:spPr>
            <a:xfrm rot="2700000">
              <a:off x="8254940" y="5046966"/>
              <a:ext cx="428507" cy="423416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d262af9fd_0_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8" name="Google Shape;218;g1cd262af9fd_0_22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9" name="Google Shape;219;g1cd262af9fd_0_22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0" name="Google Shape;220;g1cd262af9fd_0_22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Generación dataset</a:t>
            </a:r>
            <a:endParaRPr/>
          </a:p>
        </p:txBody>
      </p:sp>
      <p:sp>
        <p:nvSpPr>
          <p:cNvPr id="221" name="Google Shape;221;g1cd262af9fd_0_22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2" name="Google Shape;222;g1cd262af9fd_0_22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3" name="Google Shape;223;g1cd262af9fd_0_22"/>
          <p:cNvSpPr txBox="1"/>
          <p:nvPr>
            <p:ph idx="1" type="body"/>
          </p:nvPr>
        </p:nvSpPr>
        <p:spPr>
          <a:xfrm>
            <a:off x="1535375" y="2702250"/>
            <a:ext cx="52659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Solución a los problemas de detección: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AutoNum type="arabicPeriod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Recortar el alto de la imagen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8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AutoNum type="arabicPeriod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Recortar enfocando al jugador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1" marL="914400" rtl="0" algn="l">
              <a:lnSpc>
                <a:spcPct val="110000"/>
              </a:lnSpc>
              <a:spcBef>
                <a:spcPts val="1000"/>
              </a:spcBef>
              <a:spcAft>
                <a:spcPts val="6500"/>
              </a:spcAft>
              <a:buClr>
                <a:schemeClr val="dk1"/>
              </a:buClr>
              <a:buSzPts val="2000"/>
              <a:buFont typeface="Sorts Mill Goudy"/>
              <a:buChar char="₋"/>
            </a:pPr>
            <a:r>
              <a:rPr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Añadir a mano la posición horizontal de la nariz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24" name="Google Shape;224;g1cd262af9f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911" y="3699375"/>
            <a:ext cx="8644627" cy="7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cd262af9fd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100" y="4682350"/>
            <a:ext cx="775750" cy="18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cd262af9fd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0675" y="4682346"/>
            <a:ext cx="808851" cy="18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d2bdac8ba_0_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g1cd2bdac8ba_0_5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3" name="Google Shape;233;g1cd2bdac8ba_0_5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4" name="Google Shape;234;g1cd2bdac8ba_0_5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Proyección</a:t>
            </a:r>
            <a:r>
              <a:rPr lang="en-US">
                <a:solidFill>
                  <a:schemeClr val="lt1"/>
                </a:solidFill>
              </a:rPr>
              <a:t> de los resultados</a:t>
            </a:r>
            <a:endParaRPr/>
          </a:p>
        </p:txBody>
      </p:sp>
      <p:sp>
        <p:nvSpPr>
          <p:cNvPr id="235" name="Google Shape;235;g1cd2bdac8ba_0_5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6" name="Google Shape;236;g1cd2bdac8ba_0_5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7" name="Google Shape;237;g1cd2bdac8ba_0_5"/>
          <p:cNvSpPr txBox="1"/>
          <p:nvPr>
            <p:ph idx="1" type="body"/>
          </p:nvPr>
        </p:nvSpPr>
        <p:spPr>
          <a:xfrm>
            <a:off x="1535375" y="2702250"/>
            <a:ext cx="52659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 fontScale="92500"/>
          </a:bodyPr>
          <a:lstStyle/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Los resultados obtenidos por los modelos de Machine Learning son mostrados mediante un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polígono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generado por OpenCv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: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46075" lvl="0" marL="4572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AutoNum type="arabicPeriod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El modelo devuelve la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predicción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de la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región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del campo en la que va a caer el golpe (1,...,5).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46075" lvl="0" marL="457200" rtl="0" algn="just">
              <a:lnSpc>
                <a:spcPct val="110000"/>
              </a:lnSpc>
              <a:spcBef>
                <a:spcPts val="8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Sorts Mill Goudy"/>
              <a:buAutoNum type="arabicPeriod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La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predicción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se transforma en un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polígono.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38" name="Google Shape;238;g1cd2bdac8b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175" y="3084675"/>
            <a:ext cx="5201923" cy="292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cd262af9fd_0_77"/>
          <p:cNvSpPr txBox="1"/>
          <p:nvPr>
            <p:ph type="title"/>
          </p:nvPr>
        </p:nvSpPr>
        <p:spPr>
          <a:xfrm>
            <a:off x="795316" y="1406284"/>
            <a:ext cx="10593600" cy="25977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244" name="Google Shape;244;g1cd262af9fd_0_77"/>
          <p:cNvSpPr txBox="1"/>
          <p:nvPr>
            <p:ph idx="1" type="body"/>
          </p:nvPr>
        </p:nvSpPr>
        <p:spPr>
          <a:xfrm>
            <a:off x="1185325" y="4519125"/>
            <a:ext cx="9813600" cy="15702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3A3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Entrenamiento de un modelo que prediga el destino de una bola en tenis.</a:t>
            </a:r>
            <a:endParaRPr sz="2200">
              <a:solidFill>
                <a:srgbClr val="2E3A3C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d262af9fd_0_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0" name="Google Shape;250;g1cd262af9fd_0_55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1" name="Google Shape;251;g1cd262af9fd_0_55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2" name="Google Shape;252;g1cd262af9fd_0_55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Dataset</a:t>
            </a:r>
            <a:endParaRPr/>
          </a:p>
        </p:txBody>
      </p:sp>
      <p:sp>
        <p:nvSpPr>
          <p:cNvPr id="253" name="Google Shape;253;g1cd262af9fd_0_55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4" name="Google Shape;254;g1cd262af9fd_0_55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5" name="Google Shape;255;g1cd262af9fd_0_55"/>
          <p:cNvSpPr txBox="1"/>
          <p:nvPr>
            <p:ph idx="1" type="body"/>
          </p:nvPr>
        </p:nvSpPr>
        <p:spPr>
          <a:xfrm>
            <a:off x="1535371" y="2702257"/>
            <a:ext cx="99357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 fontScale="85000" lnSpcReduction="20000"/>
          </a:bodyPr>
          <a:lstStyle/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Una vez obtenido el dataset con todas las aproximaciones de los golpes, y sus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correspondientes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etiquetas, obtenemos un resultado final de </a:t>
            </a:r>
            <a:r>
              <a:rPr lang="en-US" sz="23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101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golpes etiquetados.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Este es el desglose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del número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total de filas por cada etiqueta: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85127" lvl="0" marL="4572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●"/>
            </a:pPr>
            <a:r>
              <a:rPr b="0" lang="en-US" sz="29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1 : 24 </a:t>
            </a:r>
            <a:endParaRPr b="0" sz="29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85127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●"/>
            </a:pPr>
            <a:r>
              <a:rPr b="0" lang="en-US" sz="29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2: 37</a:t>
            </a:r>
            <a:endParaRPr b="0" sz="29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85127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●"/>
            </a:pPr>
            <a:r>
              <a:rPr b="0" lang="en-US" sz="29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3: 14</a:t>
            </a:r>
            <a:endParaRPr b="0" sz="29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85127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●"/>
            </a:pPr>
            <a:r>
              <a:rPr b="0" lang="en-US" sz="29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4: 22</a:t>
            </a:r>
            <a:endParaRPr b="0" sz="29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85127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●"/>
            </a:pPr>
            <a:r>
              <a:rPr b="0" lang="en-US" sz="29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5: 3</a:t>
            </a:r>
            <a:endParaRPr b="0" sz="29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56" name="Google Shape;256;g1cd262af9fd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750" y="3881100"/>
            <a:ext cx="5309176" cy="27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cd2bdac8ba_0_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2" name="Google Shape;262;g1cd2bdac8ba_0_20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3" name="Google Shape;263;g1cd2bdac8ba_0_20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4" name="Google Shape;264;g1cd2bdac8ba_0_20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Preprocesado</a:t>
            </a:r>
            <a:endParaRPr/>
          </a:p>
        </p:txBody>
      </p:sp>
      <p:sp>
        <p:nvSpPr>
          <p:cNvPr id="265" name="Google Shape;265;g1cd2bdac8ba_0_20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6" name="Google Shape;266;g1cd2bdac8ba_0_20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7" name="Google Shape;267;g1cd2bdac8ba_0_20"/>
          <p:cNvSpPr txBox="1"/>
          <p:nvPr>
            <p:ph idx="1" type="body"/>
          </p:nvPr>
        </p:nvSpPr>
        <p:spPr>
          <a:xfrm>
            <a:off x="1535371" y="2702257"/>
            <a:ext cx="99357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Tras el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análisis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de todos los datos obtenidos, realizamos diferentes etapas de preprocesado, con el objetivo de obtener una consistencia en nuestras predicciones.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AutoNum type="arabicPeriod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Eliminamos todas las filas etiquetadas en 5,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debido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a que solo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disponíamos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de 3 muestras, las cuales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distorsionan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nuestras predicciones.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AutoNum type="arabicPeriod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Eliminamos la columna ‘image’, ya que no aporta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información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relevante.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AutoNum type="arabicPeriod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Uso de un Maxminscaler() para normalizar todos los datos en X.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AutoNum type="arabicPeriod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Uso de un shuffle para desordenar los datos, ya que los tiros van en orden.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cd2bdac8ba_0_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3" name="Google Shape;273;g1cd2bdac8ba_0_32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4" name="Google Shape;274;g1cd2bdac8ba_0_32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5" name="Google Shape;275;g1cd2bdac8ba_0_32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Algoritmos / KNN</a:t>
            </a:r>
            <a:endParaRPr/>
          </a:p>
        </p:txBody>
      </p:sp>
      <p:sp>
        <p:nvSpPr>
          <p:cNvPr id="276" name="Google Shape;276;g1cd2bdac8ba_0_32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7" name="Google Shape;277;g1cd2bdac8ba_0_32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8" name="Google Shape;278;g1cd2bdac8ba_0_32"/>
          <p:cNvSpPr txBox="1"/>
          <p:nvPr>
            <p:ph idx="1" type="body"/>
          </p:nvPr>
        </p:nvSpPr>
        <p:spPr>
          <a:xfrm>
            <a:off x="1535371" y="2702257"/>
            <a:ext cx="99357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El primer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algoritmo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implementado fue un KNN,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pasándo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el 80% del set de datos y probando con 3, 5, 8 vecinos, donde nos quedamos con 3 ya que era el valor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más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óptimo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Char char="●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Resultados: 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1" marL="9144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Char char="○"/>
            </a:pPr>
            <a:r>
              <a:rPr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Accuracy: entre un 0.3 / 0.5 / 0.7</a:t>
            </a:r>
            <a:endParaRPr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1" marL="9144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Char char="○"/>
            </a:pPr>
            <a:r>
              <a:rPr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Matriz de confusion:</a:t>
            </a:r>
            <a:endParaRPr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55600" lvl="1" marL="9144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Char char="○"/>
            </a:pPr>
            <a:r>
              <a:rPr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Curva de ROC: 0.7986/0.889</a:t>
            </a:r>
            <a:endParaRPr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79" name="Google Shape;279;g1cd2bdac8b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650" y="4366675"/>
            <a:ext cx="3863700" cy="16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cd415d9802_0_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5" name="Google Shape;285;g1cd415d9802_0_4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6" name="Google Shape;286;g1cd415d9802_0_4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7" name="Google Shape;287;g1cd415d9802_0_4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Algoritmos / Ensemble Voting Classifier</a:t>
            </a:r>
            <a:endParaRPr/>
          </a:p>
        </p:txBody>
      </p:sp>
      <p:sp>
        <p:nvSpPr>
          <p:cNvPr id="288" name="Google Shape;288;g1cd415d9802_0_4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9" name="Google Shape;289;g1cd415d9802_0_4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90" name="Google Shape;290;g1cd415d9802_0_4"/>
          <p:cNvSpPr txBox="1"/>
          <p:nvPr>
            <p:ph idx="1" type="body"/>
          </p:nvPr>
        </p:nvSpPr>
        <p:spPr>
          <a:xfrm>
            <a:off x="1535371" y="2702257"/>
            <a:ext cx="99357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 fontScale="70000" lnSpcReduction="20000"/>
          </a:bodyPr>
          <a:lstStyle/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La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opción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más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óptima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y estable es el uso de un ensemble, mediante el uso de VotingClassifier en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política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‘soft’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.  Para este problema hemos utilizado 3 algoritmos para conformar el ensemble: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17500" lvl="0" marL="4572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●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Random Forest &gt; n_estimators = 50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175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●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GaussianNB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175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●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MLPClassifier &gt; 3 hidden layers(64, 32, 16) y 10000 como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número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máximo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de iteraciones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17500" lvl="0" marL="4572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●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Resultados: 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17500" lvl="1" marL="9144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○"/>
            </a:pPr>
            <a:r>
              <a:rPr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Accuracy: entre un 0.6 / 0.7</a:t>
            </a:r>
            <a:endParaRPr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17500" lvl="1" marL="9144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○"/>
            </a:pPr>
            <a:r>
              <a:rPr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Matriz de confusion:</a:t>
            </a:r>
            <a:endParaRPr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9144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17500" lvl="1" marL="91440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Sorts Mill Goudy"/>
              <a:buChar char="○"/>
            </a:pPr>
            <a:r>
              <a:rPr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Curva de ROC: 0.9100/ 0.9574</a:t>
            </a:r>
            <a:endParaRPr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91" name="Google Shape;291;g1cd415d980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850" y="4240025"/>
            <a:ext cx="3809074" cy="7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cd415d9802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850" y="5019825"/>
            <a:ext cx="2208750" cy="8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"/>
          <p:cNvSpPr/>
          <p:nvPr/>
        </p:nvSpPr>
        <p:spPr>
          <a:xfrm flipH="1">
            <a:off x="0" y="0"/>
            <a:ext cx="1219200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98" name="Google Shape;298;p5"/>
          <p:cNvSpPr/>
          <p:nvPr/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99" name="Google Shape;299;p5"/>
          <p:cNvSpPr txBox="1"/>
          <p:nvPr>
            <p:ph type="title"/>
          </p:nvPr>
        </p:nvSpPr>
        <p:spPr>
          <a:xfrm>
            <a:off x="642918" y="1952825"/>
            <a:ext cx="3411973" cy="3635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Conclusiones y </a:t>
            </a:r>
            <a:r>
              <a:rPr lang="en-US">
                <a:solidFill>
                  <a:schemeClr val="lt1"/>
                </a:solidFill>
              </a:rPr>
              <a:t>líneas</a:t>
            </a:r>
            <a:r>
              <a:rPr lang="en-US">
                <a:solidFill>
                  <a:schemeClr val="lt1"/>
                </a:solidFill>
              </a:rPr>
              <a:t> futuras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0" name="Google Shape;300;p5"/>
          <p:cNvSpPr/>
          <p:nvPr/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rgbClr val="D2D6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1" name="Google Shape;301;p5"/>
          <p:cNvSpPr/>
          <p:nvPr/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2" name="Google Shape;302;p5"/>
          <p:cNvSpPr/>
          <p:nvPr/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3" name="Google Shape;303;p5"/>
          <p:cNvSpPr/>
          <p:nvPr/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4" name="Google Shape;304;p5"/>
          <p:cNvSpPr/>
          <p:nvPr/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5" name="Google Shape;305;p5"/>
          <p:cNvSpPr/>
          <p:nvPr/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06" name="Google Shape;306;p5"/>
          <p:cNvSpPr txBox="1"/>
          <p:nvPr>
            <p:ph idx="1" type="body"/>
          </p:nvPr>
        </p:nvSpPr>
        <p:spPr>
          <a:xfrm>
            <a:off x="5117909" y="1952825"/>
            <a:ext cx="6431173" cy="3635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/>
              <a:t>Desarrollar un </a:t>
            </a:r>
            <a:r>
              <a:rPr b="0" lang="en-US"/>
              <a:t>método</a:t>
            </a:r>
            <a:r>
              <a:rPr b="0" lang="en-US"/>
              <a:t> de auto-</a:t>
            </a:r>
            <a:r>
              <a:rPr b="0" lang="en-US"/>
              <a:t>generación</a:t>
            </a:r>
            <a:r>
              <a:rPr b="0" lang="en-US"/>
              <a:t> del dataset, mediante el uso de VC y Deep Learning, para poder detectar el momento exacto de cada golpe.</a:t>
            </a:r>
            <a:endParaRPr b="0"/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/>
              <a:t>Mediante VC y los datos recogidos de manera </a:t>
            </a:r>
            <a:r>
              <a:rPr b="0" lang="en-US"/>
              <a:t>automática</a:t>
            </a:r>
            <a:r>
              <a:rPr b="0" lang="en-US"/>
              <a:t>, </a:t>
            </a:r>
            <a:r>
              <a:rPr b="0" lang="en-US"/>
              <a:t>realiza</a:t>
            </a:r>
            <a:r>
              <a:rPr b="0" lang="en-US"/>
              <a:t> un sistema de </a:t>
            </a:r>
            <a:r>
              <a:rPr b="0" lang="en-US"/>
              <a:t>corrección</a:t>
            </a:r>
            <a:r>
              <a:rPr b="0" lang="en-US"/>
              <a:t> de posturas en </a:t>
            </a:r>
            <a:r>
              <a:rPr b="0" lang="en-US"/>
              <a:t>función</a:t>
            </a:r>
            <a:r>
              <a:rPr b="0" lang="en-US"/>
              <a:t> a los resultados obtenidos tras el estudio de los golpes del agente.</a:t>
            </a:r>
            <a:endParaRPr b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cd415d9802_0_18"/>
          <p:cNvSpPr txBox="1"/>
          <p:nvPr>
            <p:ph type="title"/>
          </p:nvPr>
        </p:nvSpPr>
        <p:spPr>
          <a:xfrm>
            <a:off x="795316" y="1406284"/>
            <a:ext cx="10593600" cy="25977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/>
              <a:t>Muchas gracias y mejora con nosotros</a:t>
            </a:r>
            <a:endParaRPr sz="7500"/>
          </a:p>
        </p:txBody>
      </p:sp>
      <p:sp>
        <p:nvSpPr>
          <p:cNvPr id="312" name="Google Shape;312;g1cd415d9802_0_18"/>
          <p:cNvSpPr txBox="1"/>
          <p:nvPr>
            <p:ph idx="1" type="body"/>
          </p:nvPr>
        </p:nvSpPr>
        <p:spPr>
          <a:xfrm>
            <a:off x="2818312" y="4527856"/>
            <a:ext cx="6558900" cy="15702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g1cd415d980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250" y="4462775"/>
            <a:ext cx="4367751" cy="218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cd262af9fd_0_72"/>
          <p:cNvSpPr txBox="1"/>
          <p:nvPr>
            <p:ph type="title"/>
          </p:nvPr>
        </p:nvSpPr>
        <p:spPr>
          <a:xfrm>
            <a:off x="795316" y="1406284"/>
            <a:ext cx="10593600" cy="25977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Introducción</a:t>
            </a:r>
            <a:endParaRPr/>
          </a:p>
        </p:txBody>
      </p:sp>
      <p:sp>
        <p:nvSpPr>
          <p:cNvPr id="112" name="Google Shape;112;g1cd262af9fd_0_72"/>
          <p:cNvSpPr txBox="1"/>
          <p:nvPr>
            <p:ph idx="1" type="body"/>
          </p:nvPr>
        </p:nvSpPr>
        <p:spPr>
          <a:xfrm>
            <a:off x="1185325" y="4519125"/>
            <a:ext cx="9796800" cy="15702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3683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2E3A3C"/>
              </a:buClr>
              <a:buSzPts val="2200"/>
              <a:buFont typeface="Sorts Mill Goudy"/>
              <a:buAutoNum type="arabicPeriod"/>
            </a:pPr>
            <a:r>
              <a:rPr lang="en-US" sz="2200">
                <a:solidFill>
                  <a:srgbClr val="2E3A3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¿Por qué unir visión por computador (VC) y machine </a:t>
            </a:r>
            <a:r>
              <a:rPr lang="en-US" sz="2200">
                <a:solidFill>
                  <a:srgbClr val="2E3A3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learning (ML)</a:t>
            </a:r>
            <a:r>
              <a:rPr lang="en-US" sz="2200">
                <a:solidFill>
                  <a:srgbClr val="2E3A3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?</a:t>
            </a:r>
            <a:endParaRPr sz="2200">
              <a:solidFill>
                <a:srgbClr val="2E3A3C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683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E3A3C"/>
              </a:buClr>
              <a:buSzPts val="2200"/>
              <a:buFont typeface="Sorts Mill Goudy"/>
              <a:buAutoNum type="arabicPeriod"/>
            </a:pPr>
            <a:r>
              <a:rPr lang="en-US" sz="2200">
                <a:solidFill>
                  <a:srgbClr val="2E3A3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Alcance y objetivos</a:t>
            </a:r>
            <a:endParaRPr sz="2200">
              <a:solidFill>
                <a:srgbClr val="2E3A3C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1a844e7ea_0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8" name="Google Shape;118;g181a844e7ea_0_0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9" name="Google Shape;119;g181a844e7ea_0_0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0" name="Google Shape;120;g181a844e7ea_0_0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¿Por qué unir VC y ML?</a:t>
            </a:r>
            <a:endParaRPr/>
          </a:p>
        </p:txBody>
      </p:sp>
      <p:sp>
        <p:nvSpPr>
          <p:cNvPr id="121" name="Google Shape;121;g181a844e7ea_0_0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2" name="Google Shape;122;g181a844e7ea_0_0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3" name="Google Shape;123;g181a844e7ea_0_0"/>
          <p:cNvSpPr txBox="1"/>
          <p:nvPr>
            <p:ph idx="1" type="body"/>
          </p:nvPr>
        </p:nvSpPr>
        <p:spPr>
          <a:xfrm>
            <a:off x="1535371" y="2702257"/>
            <a:ext cx="99357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Revolución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en el sector deportivo, la IA está impactando de forma significativa. 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Aplicaciones enfocadas a </a:t>
            </a:r>
            <a:r>
              <a:rPr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mejorar el </a:t>
            </a:r>
            <a:endParaRPr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rendimiento 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del deportista.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Visión por computador y machine 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learning son dos conceptos </a:t>
            </a:r>
            <a:r>
              <a:rPr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muy ligados</a:t>
            </a: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que permiten en este caso de uso la 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captación, extracción de información y 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600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obtención del conocimiento.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24" name="Google Shape;124;g181a844e7e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875" y="3323600"/>
            <a:ext cx="4979199" cy="28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2" name="Google Shape;132;p2"/>
          <p:cNvSpPr txBox="1"/>
          <p:nvPr>
            <p:ph type="title"/>
          </p:nvPr>
        </p:nvSpPr>
        <p:spPr>
          <a:xfrm>
            <a:off x="1535371" y="1044054"/>
            <a:ext cx="10013709" cy="103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Alcance y objetivos</a:t>
            </a:r>
            <a:endParaRPr/>
          </a:p>
        </p:txBody>
      </p:sp>
      <p:sp>
        <p:nvSpPr>
          <p:cNvPr id="133" name="Google Shape;133;p2"/>
          <p:cNvSpPr/>
          <p:nvPr/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4" name="Google Shape;134;p2"/>
          <p:cNvSpPr/>
          <p:nvPr/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5" name="Google Shape;135;p2"/>
          <p:cNvSpPr txBox="1"/>
          <p:nvPr>
            <p:ph idx="1" type="body"/>
          </p:nvPr>
        </p:nvSpPr>
        <p:spPr>
          <a:xfrm>
            <a:off x="1535371" y="2702257"/>
            <a:ext cx="9935571" cy="34261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-226059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</a:pPr>
            <a:r>
              <a:rPr b="0" lang="en-US" sz="200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Analizar los golpes de un jugador de tenis mediante el uso de visión por computador y machine learning.</a:t>
            </a:r>
            <a:endParaRPr b="0" sz="200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26059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</a:pPr>
            <a:r>
              <a:rPr b="0" lang="en-US" sz="200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Procesar las imágenes y extraer información de la pose del agente y el destino de la bola, creando un conjunto de datos.</a:t>
            </a:r>
            <a:endParaRPr b="0" sz="200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26059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</a:pPr>
            <a:r>
              <a:rPr b="0" lang="en-US" sz="200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Entrenar a partir de los datos extraídos de las imágenes un modelo consistente de machine learning que prediga el destino de la bola.</a:t>
            </a:r>
            <a:endParaRPr b="0" sz="200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226059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/>
              <a:buChar char="•"/>
            </a:pPr>
            <a:r>
              <a:rPr b="0" lang="en-US" sz="2000">
                <a:solidFill>
                  <a:srgbClr val="000000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Visualizar en las imágenes el destino predicho.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1a844e7ea_0_10"/>
          <p:cNvSpPr txBox="1"/>
          <p:nvPr>
            <p:ph type="title"/>
          </p:nvPr>
        </p:nvSpPr>
        <p:spPr>
          <a:xfrm>
            <a:off x="795316" y="1406284"/>
            <a:ext cx="10593600" cy="25977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Visión por computador</a:t>
            </a:r>
            <a:endParaRPr/>
          </a:p>
        </p:txBody>
      </p:sp>
      <p:sp>
        <p:nvSpPr>
          <p:cNvPr id="141" name="Google Shape;141;g181a844e7ea_0_10"/>
          <p:cNvSpPr txBox="1"/>
          <p:nvPr>
            <p:ph idx="1" type="body"/>
          </p:nvPr>
        </p:nvSpPr>
        <p:spPr>
          <a:xfrm>
            <a:off x="1185325" y="4519125"/>
            <a:ext cx="9813600" cy="15702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E3A3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Generación de un dataset para predicción del destino de una bola en tenis.</a:t>
            </a:r>
            <a:endParaRPr sz="2200">
              <a:solidFill>
                <a:srgbClr val="2E3A3C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1a844e7ea_0_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7" name="Google Shape;147;g181a844e7ea_0_15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8" name="Google Shape;148;g181a844e7ea_0_15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9" name="Google Shape;149;g181a844e7ea_0_15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Primeras aproximaciones</a:t>
            </a:r>
            <a:endParaRPr/>
          </a:p>
        </p:txBody>
      </p:sp>
      <p:sp>
        <p:nvSpPr>
          <p:cNvPr id="150" name="Google Shape;150;g181a844e7ea_0_15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1" name="Google Shape;151;g181a844e7ea_0_15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2" name="Google Shape;152;g181a844e7ea_0_15"/>
          <p:cNvSpPr txBox="1"/>
          <p:nvPr>
            <p:ph idx="1" type="body"/>
          </p:nvPr>
        </p:nvSpPr>
        <p:spPr>
          <a:xfrm>
            <a:off x="1535371" y="2702257"/>
            <a:ext cx="99357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2E3A3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Video nuestro jugando al padel:</a:t>
            </a:r>
            <a:endParaRPr b="0" sz="2000">
              <a:solidFill>
                <a:srgbClr val="000000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53" name="Google Shape;153;g181a844e7ea_0_15" title="output3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187" y="3446325"/>
            <a:ext cx="4064826" cy="30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81a844e7ea_0_15" title="video_limp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8438" y="3446331"/>
            <a:ext cx="4064825" cy="304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81a844e7ea_0_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0" name="Google Shape;160;g181a844e7ea_0_27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1" name="Google Shape;161;g181a844e7ea_0_27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2" name="Google Shape;162;g181a844e7ea_0_27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Primeras aproximaciones</a:t>
            </a:r>
            <a:endParaRPr/>
          </a:p>
        </p:txBody>
      </p:sp>
      <p:sp>
        <p:nvSpPr>
          <p:cNvPr id="163" name="Google Shape;163;g181a844e7ea_0_27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4" name="Google Shape;164;g181a844e7ea_0_27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5" name="Google Shape;165;g181a844e7ea_0_27"/>
          <p:cNvSpPr txBox="1"/>
          <p:nvPr>
            <p:ph idx="1" type="body"/>
          </p:nvPr>
        </p:nvSpPr>
        <p:spPr>
          <a:xfrm>
            <a:off x="1535371" y="2702257"/>
            <a:ext cx="99357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2E3A3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Detección de la bola:</a:t>
            </a:r>
            <a:endParaRPr b="0" sz="2200">
              <a:solidFill>
                <a:srgbClr val="2E3A3C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2004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-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Mediante rangos de colores</a:t>
            </a:r>
            <a:endParaRPr b="0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2004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-"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Utilizando YOLOv5 detección de sports balls</a:t>
            </a:r>
            <a:endParaRPr b="0" sz="2200">
              <a:solidFill>
                <a:srgbClr val="2E3A3C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66" name="Google Shape;166;g181a844e7ea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375" y="4275350"/>
            <a:ext cx="4912458" cy="17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181a844e7ea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618" y="4275350"/>
            <a:ext cx="4912458" cy="17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81a844e7ea_0_27"/>
          <p:cNvSpPr/>
          <p:nvPr/>
        </p:nvSpPr>
        <p:spPr>
          <a:xfrm>
            <a:off x="8689775" y="4576750"/>
            <a:ext cx="21000" cy="21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1a844e7ea_0_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4" name="Google Shape;174;g181a844e7ea_0_56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5" name="Google Shape;175;g181a844e7ea_0_56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6" name="Google Shape;176;g181a844e7ea_0_56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Primeras aproximaciones</a:t>
            </a:r>
            <a:endParaRPr/>
          </a:p>
        </p:txBody>
      </p:sp>
      <p:sp>
        <p:nvSpPr>
          <p:cNvPr id="177" name="Google Shape;177;g181a844e7ea_0_56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8" name="Google Shape;178;g181a844e7ea_0_56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9" name="Google Shape;179;g181a844e7ea_0_56"/>
          <p:cNvSpPr txBox="1"/>
          <p:nvPr>
            <p:ph idx="1" type="body"/>
          </p:nvPr>
        </p:nvSpPr>
        <p:spPr>
          <a:xfrm>
            <a:off x="1535371" y="2702257"/>
            <a:ext cx="99357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200">
                <a:solidFill>
                  <a:srgbClr val="2E3A3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Detección del jugador con Mediapipe en video:</a:t>
            </a:r>
            <a:endParaRPr b="0" sz="2200">
              <a:solidFill>
                <a:srgbClr val="2E3A3C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-3683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2E3A3C"/>
              </a:buClr>
              <a:buSzPts val="2200"/>
              <a:buFont typeface="Arial"/>
              <a:buChar char="-"/>
            </a:pPr>
            <a:r>
              <a:rPr b="0" lang="en-US" sz="2200">
                <a:solidFill>
                  <a:srgbClr val="2E3A3C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No detección o mala detección</a:t>
            </a:r>
            <a:endParaRPr b="0" sz="2200">
              <a:solidFill>
                <a:srgbClr val="2E3A3C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80" name="Google Shape;180;g181a844e7ea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686" y="3908900"/>
            <a:ext cx="1898086" cy="248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81a844e7ea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475" y="3908901"/>
            <a:ext cx="1230572" cy="248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81a844e7ea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4437" y="3925266"/>
            <a:ext cx="6247740" cy="244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81a844e7ea_0_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8" name="Google Shape;188;g181a844e7ea_0_72"/>
          <p:cNvSpPr/>
          <p:nvPr/>
        </p:nvSpPr>
        <p:spPr>
          <a:xfrm>
            <a:off x="1038768" y="2130218"/>
            <a:ext cx="11153100" cy="4727700"/>
          </a:xfrm>
          <a:prstGeom prst="rect">
            <a:avLst/>
          </a:prstGeom>
          <a:solidFill>
            <a:schemeClr val="l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g181a844e7ea_0_72"/>
          <p:cNvSpPr/>
          <p:nvPr/>
        </p:nvSpPr>
        <p:spPr>
          <a:xfrm>
            <a:off x="0" y="896641"/>
            <a:ext cx="12192000" cy="13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0" name="Google Shape;190;g181a844e7ea_0_72"/>
          <p:cNvSpPr txBox="1"/>
          <p:nvPr>
            <p:ph type="title"/>
          </p:nvPr>
        </p:nvSpPr>
        <p:spPr>
          <a:xfrm>
            <a:off x="1535371" y="1044054"/>
            <a:ext cx="10013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iryo"/>
              <a:buNone/>
            </a:pPr>
            <a:r>
              <a:rPr lang="en-US">
                <a:solidFill>
                  <a:schemeClr val="lt1"/>
                </a:solidFill>
              </a:rPr>
              <a:t>Solución</a:t>
            </a:r>
            <a:endParaRPr/>
          </a:p>
        </p:txBody>
      </p:sp>
      <p:sp>
        <p:nvSpPr>
          <p:cNvPr id="191" name="Google Shape;191;g181a844e7ea_0_72"/>
          <p:cNvSpPr/>
          <p:nvPr/>
        </p:nvSpPr>
        <p:spPr>
          <a:xfrm>
            <a:off x="-1" y="962423"/>
            <a:ext cx="1006800" cy="121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2" name="Google Shape;192;g181a844e7ea_0_72"/>
          <p:cNvSpPr/>
          <p:nvPr/>
        </p:nvSpPr>
        <p:spPr>
          <a:xfrm rot="5400000">
            <a:off x="-2390177" y="3397050"/>
            <a:ext cx="6858000" cy="6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3" name="Google Shape;193;g181a844e7ea_0_72"/>
          <p:cNvSpPr txBox="1"/>
          <p:nvPr>
            <p:ph idx="1" type="body"/>
          </p:nvPr>
        </p:nvSpPr>
        <p:spPr>
          <a:xfrm>
            <a:off x="1535371" y="2702257"/>
            <a:ext cx="9935700" cy="3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Generación de un script en python que transformara el video en imágenes, para la posterior etiquetación a mano de los destinos de las bolas.</a:t>
            </a:r>
            <a:endParaRPr b="0" sz="2200">
              <a:solidFill>
                <a:srgbClr val="2E3A3C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94" name="Google Shape;194;g181a844e7ea_0_72"/>
          <p:cNvPicPr preferRelativeResize="0"/>
          <p:nvPr/>
        </p:nvPicPr>
        <p:blipFill rotWithShape="1">
          <a:blip r:embed="rId3">
            <a:alphaModFix/>
          </a:blip>
          <a:srcRect b="0" l="0" r="14266" t="0"/>
          <a:stretch/>
        </p:blipFill>
        <p:spPr>
          <a:xfrm>
            <a:off x="1535375" y="3493221"/>
            <a:ext cx="10013700" cy="3364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ojiVTI">
  <a:themeElements>
    <a:clrScheme name="Shoji">
      <a:dk1>
        <a:srgbClr val="000000"/>
      </a:dk1>
      <a:lt1>
        <a:srgbClr val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2023-01-11T08:45:55Z</dcterms:created>
  <dc:creator>Jon Ander Medina</dc:creator>
</cp:coreProperties>
</file>